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5" r:id="rId3"/>
    <p:sldId id="271" r:id="rId4"/>
    <p:sldId id="280" r:id="rId5"/>
    <p:sldId id="281" r:id="rId6"/>
    <p:sldId id="258" r:id="rId7"/>
    <p:sldId id="284" r:id="rId8"/>
    <p:sldId id="283" r:id="rId9"/>
    <p:sldId id="282" r:id="rId10"/>
    <p:sldId id="272" r:id="rId11"/>
    <p:sldId id="273" r:id="rId12"/>
    <p:sldId id="262" r:id="rId13"/>
    <p:sldId id="276" r:id="rId14"/>
    <p:sldId id="277" r:id="rId15"/>
    <p:sldId id="269" r:id="rId16"/>
    <p:sldId id="274" r:id="rId17"/>
    <p:sldId id="286" r:id="rId18"/>
    <p:sldId id="265" r:id="rId19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8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6469" autoAdjust="0"/>
  </p:normalViewPr>
  <p:slideViewPr>
    <p:cSldViewPr snapToGrid="0">
      <p:cViewPr varScale="1">
        <p:scale>
          <a:sx n="74" d="100"/>
          <a:sy n="74" d="100"/>
        </p:scale>
        <p:origin x="-5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DF8FEDF-FAA1-4283-A8C2-87D52A2E2A59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9E95E95-4B4B-48E2-9E02-791146263AE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3283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8CDDD12-8E91-463D-83C5-B496C516E885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634DC14-0677-4AE2-B030-57292BD2A454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1939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86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2A4DFA-500C-4108-B73E-6E4B74380847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97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9AE413-9D88-4CE6-8D2A-C76DF35FB955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40885F-B992-4468-8533-CD3A102E23A7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17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F81C67-0E3F-498A-A947-F7885A9934FC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BCED5-396F-4675-921C-FC4FE86B9D89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000996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2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3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4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5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6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7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8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9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0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1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2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5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6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7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8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9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0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1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2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3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4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5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6" name="Segnaposto numero diapositiva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07E65-EA57-4ED5-A218-14DD565DA39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47" name="Segnaposto piè di pagina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8" name="Segnaposto data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414713-DD73-49DE-B3D8-EA4DCFE8B4BA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974875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B1FAC-4B6B-40A9-B2C4-B7CEE525166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6748F-EDA7-43B3-B5C1-7D917230B1E9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93864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6"/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Figura a mano libera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7" name="Figura a mano libera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grpSp>
          <p:nvGrpSpPr>
            <p:cNvPr id="8" name="Gruppo 9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Figura a mano libera 41"/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dirty="0">
                  <a:latin typeface="+mn-lt"/>
                  <a:cs typeface="+mn-cs"/>
                </a:endParaRPr>
              </a:p>
            </p:txBody>
          </p:sp>
          <p:sp>
            <p:nvSpPr>
              <p:cNvPr id="18" name="Figura a mano libera 44"/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dirty="0">
                  <a:latin typeface="+mn-lt"/>
                  <a:cs typeface="+mn-cs"/>
                </a:endParaRPr>
              </a:p>
            </p:txBody>
          </p:sp>
        </p:grpSp>
        <p:sp>
          <p:nvSpPr>
            <p:cNvPr id="9" name="Figura a mano libera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0" name="Figura a mano libera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1" name="Figura a mano libera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2" name="Figura a mano libera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3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4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5" name="Figura a mano libera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6" name="Figura a mano libera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9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906C-DD26-48DC-8947-1C833FAC3D1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2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1" name="Segnaposto data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410B5F-5D05-45C2-B3DF-00FFD36FF67F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157904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5FDF1-BA88-42FB-89A1-5994A0B46CD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302AA-0A81-42EF-80B7-5CA71B209019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07228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80F2C-D99B-4144-8679-9334171CB4E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E3A0B9-0DF4-47F9-9D7C-B70EF9AB8894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80385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63C5C-BDDA-4F15-BD01-E588A0F9A1F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90FE4-3655-406F-BC61-F2F05B8BE7A0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322965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4320113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05A71-F97D-4F01-9132-2ECD8F8A1F89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91302-7F90-4779-8C08-A6A75B1148D7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909032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93AFF-9D89-42A0-A8EA-20CD5D08E9E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19B22-CDC8-4EC3-A1B2-0B614653E5B3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687893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7D277-372F-49E9-AFC8-702B3FCE10D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0EACA-69DD-426D-9A98-0F741B936568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21795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C99D-88C6-4F53-AAE0-7DEF70249E7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AF4E3-7B0C-476D-B8CC-8B75A0289C84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283897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2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3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4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5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6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7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8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9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0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1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2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3" name="Segnaposto numero diapositiva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D2050-F5FA-4A2D-91C3-787A394ACEA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34" name="Segnaposto piè di pagina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" name="Segnaposto data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6539AF-42E0-413E-A10E-88A5F0D857FA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965482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</p:grpSp>
      <p:grpSp>
        <p:nvGrpSpPr>
          <p:cNvPr id="22" name="Gruppo 21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</p:grpSp>
      <p:grpSp>
        <p:nvGrpSpPr>
          <p:cNvPr id="35" name="Gruppo 34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7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8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39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0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1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2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3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4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5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6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47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8" name="Segnaposto numero diapositiva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37308-CF38-4854-A224-91E2E907A8D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49" name="Segnaposto piè di pagina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0" name="Segnaposto data 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FB515E-DAA0-46D3-9FC5-EB16F8234B34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86031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0C0737-C468-4D33-819E-E2A8F183653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B0C171-A50A-40E2-ACB5-8CCF192EE0C1}" type="datetime1">
              <a:rPr lang="it-IT"/>
              <a:pPr>
                <a:defRPr/>
              </a:pPr>
              <a:t>12/03/2019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8" r:id="rId3"/>
    <p:sldLayoutId id="2147483671" r:id="rId4"/>
    <p:sldLayoutId id="2147483672" r:id="rId5"/>
    <p:sldLayoutId id="2147483673" r:id="rId6"/>
    <p:sldLayoutId id="2147483674" r:id="rId7"/>
    <p:sldLayoutId id="2147483679" r:id="rId8"/>
    <p:sldLayoutId id="2147483680" r:id="rId9"/>
    <p:sldLayoutId id="2147483681" r:id="rId10"/>
    <p:sldLayoutId id="2147483675" r:id="rId11"/>
    <p:sldLayoutId id="2147483682" r:id="rId12"/>
    <p:sldLayoutId id="2147483676" r:id="rId13"/>
    <p:sldLayoutId id="2147483683" r:id="rId14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9pPr>
    </p:titleStyle>
    <p:bodyStyle>
      <a:lvl1pPr marL="346075" indent="-346075" algn="l" rtl="0" fontAlgn="base">
        <a:spcBef>
          <a:spcPts val="18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fontAlgn="base">
        <a:spcBef>
          <a:spcPts val="12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ts val="8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veic83800@istruzione.it" TargetMode="External"/><Relationship Id="rId3" Type="http://schemas.openxmlformats.org/officeDocument/2006/relationships/image" Target="../media/image57.jp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hyperlink" Target="mailto:veic838006@pec.istruzione.i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8888" y="295275"/>
            <a:ext cx="10933112" cy="23558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dirty="0">
                <a:solidFill>
                  <a:schemeClr val="tx1">
                    <a:lumMod val="50000"/>
                  </a:schemeClr>
                </a:solidFill>
              </a:rPr>
              <a:t>ISTITUTO COMPRENSIVO C.GOLDONI </a:t>
            </a:r>
            <a:br>
              <a:rPr lang="it-IT" sz="4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it-IT" sz="4400" dirty="0">
                <a:solidFill>
                  <a:schemeClr val="tx1">
                    <a:lumMod val="50000"/>
                  </a:schemeClr>
                </a:solidFill>
              </a:rPr>
              <a:t>SCUOLA DELL’INFANZIA </a:t>
            </a:r>
            <a:br>
              <a:rPr lang="it-IT" sz="4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it-IT" sz="4400" dirty="0">
                <a:solidFill>
                  <a:schemeClr val="tx1">
                    <a:lumMod val="50000"/>
                  </a:schemeClr>
                </a:solidFill>
              </a:rPr>
              <a:t>LORIS MALAGUZZI</a:t>
            </a:r>
          </a:p>
        </p:txBody>
      </p:sp>
      <p:sp>
        <p:nvSpPr>
          <p:cNvPr id="9219" name="Sottotitolo 2"/>
          <p:cNvSpPr>
            <a:spLocks noGrp="1"/>
          </p:cNvSpPr>
          <p:nvPr>
            <p:ph type="subTitle" idx="1"/>
          </p:nvPr>
        </p:nvSpPr>
        <p:spPr>
          <a:xfrm>
            <a:off x="4662488" y="2998788"/>
            <a:ext cx="6858000" cy="2155825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it-IT" altLang="it-IT" sz="3200" smtClean="0">
                <a:solidFill>
                  <a:srgbClr val="FF0000"/>
                </a:solidFill>
              </a:rPr>
              <a:t>VIA TOSCANA 2 </a:t>
            </a:r>
          </a:p>
          <a:p>
            <a:pPr algn="ctr">
              <a:spcBef>
                <a:spcPct val="0"/>
              </a:spcBef>
            </a:pPr>
            <a:r>
              <a:rPr lang="it-IT" altLang="it-IT" sz="3200" smtClean="0">
                <a:solidFill>
                  <a:srgbClr val="FF0000"/>
                </a:solidFill>
              </a:rPr>
              <a:t>MARTELLAGO </a:t>
            </a:r>
          </a:p>
          <a:p>
            <a:pPr algn="ctr">
              <a:spcBef>
                <a:spcPct val="0"/>
              </a:spcBef>
            </a:pPr>
            <a:r>
              <a:rPr lang="it-IT" altLang="it-IT" sz="3200" smtClean="0">
                <a:solidFill>
                  <a:srgbClr val="FF0000"/>
                </a:solidFill>
              </a:rPr>
              <a:t>VENEZIA </a:t>
            </a:r>
          </a:p>
          <a:p>
            <a:pPr algn="ctr">
              <a:spcBef>
                <a:spcPct val="0"/>
              </a:spcBef>
            </a:pPr>
            <a:endParaRPr lang="it-IT" altLang="it-IT" sz="1100" smtClean="0">
              <a:solidFill>
                <a:srgbClr val="002060"/>
              </a:solidFill>
            </a:endParaRPr>
          </a:p>
          <a:p>
            <a:pPr algn="ctr">
              <a:spcBef>
                <a:spcPct val="0"/>
              </a:spcBef>
            </a:pPr>
            <a:r>
              <a:rPr lang="it-IT" altLang="it-IT" sz="3200" smtClean="0">
                <a:solidFill>
                  <a:srgbClr val="002060"/>
                </a:solidFill>
              </a:rPr>
              <a:t>Tel.041 5403025</a:t>
            </a:r>
          </a:p>
          <a:p>
            <a:pPr algn="ctr">
              <a:spcBef>
                <a:spcPct val="0"/>
              </a:spcBef>
            </a:pPr>
            <a:endParaRPr lang="it-IT" altLang="it-IT" sz="320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it-IT" altLang="it-IT" sz="32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1065213" y="92075"/>
            <a:ext cx="10058400" cy="1219200"/>
          </a:xfrm>
        </p:spPr>
        <p:txBody>
          <a:bodyPr/>
          <a:lstStyle/>
          <a:p>
            <a:pPr algn="ctr"/>
            <a:r>
              <a:rPr lang="it-IT" altLang="it-IT" sz="6000" b="1" smtClean="0">
                <a:solidFill>
                  <a:srgbClr val="002060"/>
                </a:solidFill>
              </a:rPr>
              <a:t>LE NOSTRE AULE </a:t>
            </a:r>
          </a:p>
        </p:txBody>
      </p:sp>
      <p:pic>
        <p:nvPicPr>
          <p:cNvPr id="15" name="Segnaposto immagine 14" descr="Immagine che contiene interni, parete, pavimento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1667"/>
          <a:stretch>
            <a:fillRect/>
          </a:stretch>
        </p:blipFill>
        <p:spPr>
          <a:xfrm rot="5400000">
            <a:off x="4310802" y="1519682"/>
            <a:ext cx="3567220" cy="3489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6" name="Segnaposto testo 5"/>
          <p:cNvSpPr>
            <a:spLocks noGrp="1"/>
          </p:cNvSpPr>
          <p:nvPr>
            <p:ph type="body" sz="half" idx="21"/>
          </p:nvPr>
        </p:nvSpPr>
        <p:spPr>
          <a:xfrm>
            <a:off x="4902200" y="5218113"/>
            <a:ext cx="2743200" cy="914400"/>
          </a:xfrm>
        </p:spPr>
        <p:txBody>
          <a:bodyPr/>
          <a:lstStyle/>
          <a:p>
            <a:pPr algn="ctr"/>
            <a:r>
              <a:rPr lang="it-IT" altLang="it-IT" sz="2800" b="1" smtClean="0">
                <a:solidFill>
                  <a:srgbClr val="FFFF00"/>
                </a:solidFill>
              </a:rPr>
              <a:t>SEZIONE B </a:t>
            </a:r>
          </a:p>
          <a:p>
            <a:pPr algn="ctr"/>
            <a:r>
              <a:rPr lang="it-IT" altLang="it-IT" sz="2800" b="1" smtClean="0">
                <a:solidFill>
                  <a:srgbClr val="FFFF00"/>
                </a:solidFill>
              </a:rPr>
              <a:t>GIALLI</a:t>
            </a:r>
          </a:p>
        </p:txBody>
      </p:sp>
      <p:pic>
        <p:nvPicPr>
          <p:cNvPr id="17" name="Segnaposto immagine 16" descr="Immagine che contiene interni, parete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1667"/>
          <a:stretch>
            <a:fillRect/>
          </a:stretch>
        </p:blipFill>
        <p:spPr>
          <a:xfrm rot="5400000">
            <a:off x="8098972" y="1555578"/>
            <a:ext cx="3567267" cy="3489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8" name="Segnaposto testo 7"/>
          <p:cNvSpPr>
            <a:spLocks noGrp="1"/>
          </p:cNvSpPr>
          <p:nvPr>
            <p:ph type="body" sz="half" idx="22"/>
          </p:nvPr>
        </p:nvSpPr>
        <p:spPr>
          <a:xfrm>
            <a:off x="8510588" y="5186363"/>
            <a:ext cx="2743200" cy="914400"/>
          </a:xfrm>
        </p:spPr>
        <p:txBody>
          <a:bodyPr/>
          <a:lstStyle/>
          <a:p>
            <a:pPr algn="ctr"/>
            <a:r>
              <a:rPr lang="it-IT" altLang="it-IT" sz="2800" b="1" smtClean="0">
                <a:solidFill>
                  <a:srgbClr val="FF0000"/>
                </a:solidFill>
              </a:rPr>
              <a:t>SEZIONE C</a:t>
            </a:r>
          </a:p>
          <a:p>
            <a:pPr algn="ctr"/>
            <a:r>
              <a:rPr lang="it-IT" altLang="it-IT" sz="2800" b="1" smtClean="0">
                <a:solidFill>
                  <a:srgbClr val="FF0000"/>
                </a:solidFill>
              </a:rPr>
              <a:t>ROSSI</a:t>
            </a:r>
          </a:p>
        </p:txBody>
      </p:sp>
      <p:pic>
        <p:nvPicPr>
          <p:cNvPr id="13" name="Segnaposto immagine 12" descr="Immagine che contiene interni, parete, pavimento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1645"/>
          <a:stretch>
            <a:fillRect/>
          </a:stretch>
        </p:blipFill>
        <p:spPr>
          <a:xfrm rot="5400000">
            <a:off x="523629" y="1383353"/>
            <a:ext cx="3567220" cy="3487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0" name="Segnaposto testo 5"/>
          <p:cNvSpPr>
            <a:spLocks noGrp="1"/>
          </p:cNvSpPr>
          <p:nvPr>
            <p:ph type="body" sz="half" idx="2"/>
          </p:nvPr>
        </p:nvSpPr>
        <p:spPr>
          <a:xfrm>
            <a:off x="585788" y="4984750"/>
            <a:ext cx="3365500" cy="1060450"/>
          </a:xfrm>
        </p:spPr>
        <p:txBody>
          <a:bodyPr/>
          <a:lstStyle/>
          <a:p>
            <a:pPr algn="ctr"/>
            <a:r>
              <a:rPr lang="it-IT" altLang="it-IT" sz="2800" b="1" smtClean="0">
                <a:solidFill>
                  <a:srgbClr val="002060"/>
                </a:solidFill>
              </a:rPr>
              <a:t>SEZIONE A</a:t>
            </a:r>
            <a:r>
              <a:rPr lang="it-IT" altLang="it-IT" sz="2800" b="1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it-IT" altLang="it-IT" sz="2800" b="1" smtClean="0">
                <a:solidFill>
                  <a:srgbClr val="002060"/>
                </a:solidFill>
              </a:rPr>
              <a:t>BLU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914400"/>
          </a:xfrm>
        </p:spPr>
        <p:txBody>
          <a:bodyPr/>
          <a:lstStyle/>
          <a:p>
            <a:pPr algn="ctr"/>
            <a:r>
              <a:rPr lang="it-IT" altLang="it-IT" sz="5400" b="1" smtClean="0">
                <a:solidFill>
                  <a:srgbClr val="002060"/>
                </a:solidFill>
              </a:rPr>
              <a:t>ALTRE TRE AULE …</a:t>
            </a:r>
          </a:p>
        </p:txBody>
      </p:sp>
      <p:pic>
        <p:nvPicPr>
          <p:cNvPr id="10" name="Segnaposto immagine 9" descr="Immagine che contiene interni, parete, edificio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1645"/>
          <a:stretch>
            <a:fillRect/>
          </a:stretch>
        </p:blipFill>
        <p:spPr>
          <a:xfrm rot="5400000">
            <a:off x="604110" y="1359192"/>
            <a:ext cx="3526571" cy="3447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0" name="Segnaposto testo 3"/>
          <p:cNvSpPr>
            <a:spLocks noGrp="1"/>
          </p:cNvSpPr>
          <p:nvPr>
            <p:ph type="body" sz="half" idx="2"/>
          </p:nvPr>
        </p:nvSpPr>
        <p:spPr>
          <a:xfrm>
            <a:off x="877888" y="5099050"/>
            <a:ext cx="2743200" cy="914400"/>
          </a:xfrm>
        </p:spPr>
        <p:txBody>
          <a:bodyPr/>
          <a:lstStyle/>
          <a:p>
            <a:pPr algn="ctr"/>
            <a:r>
              <a:rPr lang="it-IT" altLang="it-IT" sz="2800" b="1" smtClean="0">
                <a:solidFill>
                  <a:srgbClr val="00B050"/>
                </a:solidFill>
              </a:rPr>
              <a:t>SEZIONE D</a:t>
            </a:r>
          </a:p>
          <a:p>
            <a:pPr algn="ctr"/>
            <a:r>
              <a:rPr lang="it-IT" altLang="it-IT" sz="2800" b="1" smtClean="0">
                <a:solidFill>
                  <a:srgbClr val="00B050"/>
                </a:solidFill>
              </a:rPr>
              <a:t>VERDI</a:t>
            </a:r>
          </a:p>
        </p:txBody>
      </p:sp>
      <p:sp>
        <p:nvSpPr>
          <p:cNvPr id="19461" name="Segnaposto testo 5"/>
          <p:cNvSpPr>
            <a:spLocks noGrp="1"/>
          </p:cNvSpPr>
          <p:nvPr>
            <p:ph type="body" sz="half" idx="21"/>
          </p:nvPr>
        </p:nvSpPr>
        <p:spPr>
          <a:xfrm>
            <a:off x="4695825" y="5099050"/>
            <a:ext cx="2743200" cy="914400"/>
          </a:xfrm>
        </p:spPr>
        <p:txBody>
          <a:bodyPr/>
          <a:lstStyle/>
          <a:p>
            <a:pPr algn="ctr"/>
            <a:r>
              <a:rPr lang="it-IT" altLang="it-IT" sz="2800" b="1" smtClean="0">
                <a:solidFill>
                  <a:srgbClr val="00B0F0"/>
                </a:solidFill>
              </a:rPr>
              <a:t>SEZIONE E</a:t>
            </a:r>
          </a:p>
          <a:p>
            <a:pPr algn="ctr"/>
            <a:r>
              <a:rPr lang="it-IT" altLang="it-IT" sz="2800" b="1" smtClean="0">
                <a:solidFill>
                  <a:srgbClr val="00B0F0"/>
                </a:solidFill>
              </a:rPr>
              <a:t>AZZURRI</a:t>
            </a:r>
          </a:p>
        </p:txBody>
      </p:sp>
      <p:sp>
        <p:nvSpPr>
          <p:cNvPr id="8" name="Segnaposto testo 7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8208963" y="4946650"/>
            <a:ext cx="2914650" cy="1219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SEZIONE MULTIFUNZIONALE </a:t>
            </a:r>
            <a:r>
              <a:rPr lang="it-IT" sz="2800" b="1" dirty="0">
                <a:solidFill>
                  <a:schemeClr val="accent6">
                    <a:lumMod val="50000"/>
                  </a:schemeClr>
                </a:solidFill>
              </a:rPr>
              <a:t>ARCOBALENO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9" name="Segnaposto immagine 8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1667"/>
          <a:stretch>
            <a:fillRect/>
          </a:stretch>
        </p:blipFill>
        <p:spPr>
          <a:xfrm rot="5400000">
            <a:off x="4303683" y="1358182"/>
            <a:ext cx="3526571" cy="3449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egnaposto immagine 6" descr="Immagine che contiene tavolo, interni, pavimento, finestra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" b="3697"/>
          <a:stretch>
            <a:fillRect/>
          </a:stretch>
        </p:blipFill>
        <p:spPr>
          <a:xfrm>
            <a:off x="8042575" y="1319873"/>
            <a:ext cx="3449951" cy="3526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>
          <a:xfrm>
            <a:off x="7334250" y="1031875"/>
            <a:ext cx="3998913" cy="2101850"/>
          </a:xfrm>
        </p:spPr>
        <p:txBody>
          <a:bodyPr/>
          <a:lstStyle/>
          <a:p>
            <a:pPr algn="ctr"/>
            <a:r>
              <a:rPr lang="it-IT" altLang="it-IT" sz="4400" smtClean="0">
                <a:solidFill>
                  <a:srgbClr val="002060"/>
                </a:solidFill>
              </a:rPr>
              <a:t>LA SALA</a:t>
            </a:r>
            <a:br>
              <a:rPr lang="it-IT" altLang="it-IT" sz="4400" smtClean="0">
                <a:solidFill>
                  <a:srgbClr val="002060"/>
                </a:solidFill>
              </a:rPr>
            </a:br>
            <a:r>
              <a:rPr lang="it-IT" altLang="it-IT" sz="4400" smtClean="0">
                <a:solidFill>
                  <a:srgbClr val="002060"/>
                </a:solidFill>
              </a:rPr>
              <a:t> DEL MOVIMENTO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218363" y="3556000"/>
            <a:ext cx="4651375" cy="2168525"/>
          </a:xfrm>
        </p:spPr>
        <p:txBody>
          <a:bodyPr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/>
              <a:t> </a:t>
            </a:r>
            <a:r>
              <a:rPr lang="it-IT" sz="3000" b="1" dirty="0">
                <a:solidFill>
                  <a:srgbClr val="0070C0"/>
                </a:solidFill>
              </a:rPr>
              <a:t>UNO SPAZIO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3000" b="1" dirty="0">
                <a:solidFill>
                  <a:srgbClr val="0070C0"/>
                </a:solidFill>
              </a:rPr>
              <a:t>PER LA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3000" b="1" dirty="0">
                <a:solidFill>
                  <a:srgbClr val="0070C0"/>
                </a:solidFill>
              </a:rPr>
              <a:t>PRATICA PSICOMOTORIA AUCOUTURIER </a:t>
            </a:r>
          </a:p>
        </p:txBody>
      </p:sp>
      <p:pic>
        <p:nvPicPr>
          <p:cNvPr id="6" name="Segnaposto immagine 5" descr="Immagine che contiene interni, pavimento, tavolo, parete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1" b="10851"/>
          <a:stretch>
            <a:fillRect/>
          </a:stretch>
        </p:blipFill>
        <p:spPr>
          <a:xfrm>
            <a:off x="321874" y="558630"/>
            <a:ext cx="6715030" cy="5391596"/>
          </a:xfrm>
          <a:ln w="228600" cap="sq" cmpd="thickThin">
            <a:solidFill>
              <a:srgbClr val="FF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265113" y="-198438"/>
            <a:ext cx="11356975" cy="1219201"/>
          </a:xfrm>
        </p:spPr>
        <p:txBody>
          <a:bodyPr/>
          <a:lstStyle/>
          <a:p>
            <a:r>
              <a:rPr lang="it-IT" altLang="it-IT" sz="4400" b="1" smtClean="0">
                <a:solidFill>
                  <a:srgbClr val="002060"/>
                </a:solidFill>
              </a:rPr>
              <a:t>COMUNICARE - CREARE - PENSARE </a:t>
            </a:r>
          </a:p>
        </p:txBody>
      </p:sp>
      <p:pic>
        <p:nvPicPr>
          <p:cNvPr id="4" name="Immagine 3" descr="Immagine che contiene pavimento, interni, giocattolo, figli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1160951"/>
            <a:ext cx="2677673" cy="32984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magine che contiene persona, figlio, ragazzo, giovane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63" y="1160951"/>
            <a:ext cx="2736102" cy="2268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 descr="Immagine che contiene pavimento, interni, tavolo, finestra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63" y="3569532"/>
            <a:ext cx="2736102" cy="3067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 descr="Immagine che contiene tavolo, sedendo, paviment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45" y="1160951"/>
            <a:ext cx="2899972" cy="22329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 descr="Immagine che contiene paviment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40" y="1160951"/>
            <a:ext cx="2544455" cy="52279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magine 17" descr="Immagine che contiene pavimento, colorato, giallo, parete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" y="4762507"/>
            <a:ext cx="2107096" cy="18690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3" name="Immagin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370013"/>
            <a:ext cx="954088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Immagin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278063"/>
            <a:ext cx="68103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50" y="3788999"/>
            <a:ext cx="2786377" cy="28425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6213" y="422275"/>
            <a:ext cx="2286000" cy="18843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b="1" dirty="0">
                <a:solidFill>
                  <a:schemeClr val="accent3">
                    <a:lumMod val="75000"/>
                  </a:schemeClr>
                </a:solidFill>
              </a:rPr>
              <a:t>LA</a:t>
            </a:r>
            <a:br>
              <a:rPr lang="it-IT" sz="4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it-IT" sz="4400" b="1" dirty="0">
                <a:solidFill>
                  <a:schemeClr val="accent3">
                    <a:lumMod val="75000"/>
                  </a:schemeClr>
                </a:solidFill>
              </a:rPr>
              <a:t> SALA GIOCHI </a:t>
            </a:r>
          </a:p>
        </p:txBody>
      </p:sp>
      <p:pic>
        <p:nvPicPr>
          <p:cNvPr id="8" name="Segnaposto immagine 7" descr="Immagine che contiene pavimento, edificio, terra, tavolo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r="4803"/>
          <a:stretch>
            <a:fillRect/>
          </a:stretch>
        </p:blipFill>
        <p:spPr>
          <a:xfrm>
            <a:off x="296241" y="474987"/>
            <a:ext cx="4742033" cy="5715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egnaposto immagine 9" descr="Immagine che contiene pavimento, sedia, interni, parete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2" b="9322"/>
          <a:stretch>
            <a:fillRect/>
          </a:stretch>
        </p:blipFill>
        <p:spPr>
          <a:xfrm>
            <a:off x="5259199" y="3218916"/>
            <a:ext cx="3439400" cy="2979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Segnaposto immagine 11" descr="Immagine che contiene pavimento, sedia, interni, tavolo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3" b="19663"/>
          <a:stretch>
            <a:fillRect/>
          </a:stretch>
        </p:blipFill>
        <p:spPr>
          <a:xfrm>
            <a:off x="5259199" y="148969"/>
            <a:ext cx="3593573" cy="287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534" name="Segnaposto testo 5"/>
          <p:cNvSpPr>
            <a:spLocks noGrp="1"/>
          </p:cNvSpPr>
          <p:nvPr>
            <p:ph type="body" sz="half" idx="21"/>
          </p:nvPr>
        </p:nvSpPr>
        <p:spPr>
          <a:xfrm>
            <a:off x="9066213" y="2484438"/>
            <a:ext cx="2286000" cy="3249612"/>
          </a:xfrm>
        </p:spPr>
        <p:txBody>
          <a:bodyPr/>
          <a:lstStyle/>
          <a:p>
            <a:endParaRPr lang="it-IT" altLang="it-IT" smtClean="0"/>
          </a:p>
        </p:txBody>
      </p:sp>
      <p:pic>
        <p:nvPicPr>
          <p:cNvPr id="16" name="Immagine 1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8457" y="2910235"/>
            <a:ext cx="3401934" cy="2551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9045575" y="193675"/>
            <a:ext cx="2849563" cy="18843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it-IT" sz="3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it-IT" sz="3200" b="1" dirty="0">
                <a:solidFill>
                  <a:schemeClr val="accent5">
                    <a:lumMod val="75000"/>
                  </a:schemeClr>
                </a:solidFill>
              </a:rPr>
              <a:t>LA </a:t>
            </a:r>
            <a:br>
              <a:rPr lang="it-IT" sz="3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3200" b="1" dirty="0">
                <a:solidFill>
                  <a:schemeClr val="accent5">
                    <a:lumMod val="75000"/>
                  </a:schemeClr>
                </a:solidFill>
              </a:rPr>
              <a:t>BIBLIOTECA</a:t>
            </a:r>
            <a:br>
              <a:rPr lang="it-IT" sz="3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32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it-IT" sz="3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1"/>
          </p:nvPr>
        </p:nvSpPr>
        <p:spPr>
          <a:xfrm>
            <a:off x="8945563" y="831850"/>
            <a:ext cx="3100387" cy="5172075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b="1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900" b="1" dirty="0">
                <a:solidFill>
                  <a:srgbClr val="002060"/>
                </a:solidFill>
              </a:rPr>
              <a:t>UNO SPAZIO MULTIFUNZIONALE: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300" b="1" dirty="0">
                <a:solidFill>
                  <a:srgbClr val="002060"/>
                </a:solidFill>
              </a:rPr>
              <a:t>BIBLIOTECA    </a:t>
            </a:r>
            <a:r>
              <a:rPr lang="it-IT" sz="2100" b="1" dirty="0">
                <a:solidFill>
                  <a:srgbClr val="002060"/>
                </a:solidFill>
              </a:rPr>
              <a:t>                </a:t>
            </a:r>
            <a:r>
              <a:rPr lang="it-IT" sz="1900" dirty="0">
                <a:solidFill>
                  <a:srgbClr val="002060"/>
                </a:solidFill>
              </a:rPr>
              <a:t>(TANTI LIBRI PER LA LETTURA E LA NARRAZIONE A VOCE ALTA)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100" b="1" dirty="0">
                <a:solidFill>
                  <a:srgbClr val="002060"/>
                </a:solidFill>
              </a:rPr>
              <a:t>PRESTITO DEL LIBRO </a:t>
            </a:r>
            <a:r>
              <a:rPr lang="it-IT" sz="1900" b="1" dirty="0">
                <a:solidFill>
                  <a:srgbClr val="002060"/>
                </a:solidFill>
              </a:rPr>
              <a:t>(</a:t>
            </a:r>
            <a:r>
              <a:rPr lang="it-IT" sz="1900" dirty="0">
                <a:solidFill>
                  <a:srgbClr val="002060"/>
                </a:solidFill>
              </a:rPr>
              <a:t>ATTIVITÀ RIVOLTA AI BAMBINI ULTIMO ANNO)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100" b="1" dirty="0">
                <a:solidFill>
                  <a:srgbClr val="002060"/>
                </a:solidFill>
              </a:rPr>
              <a:t>AULA INFORMATICA  </a:t>
            </a:r>
            <a:r>
              <a:rPr lang="it-IT" sz="1900" dirty="0">
                <a:solidFill>
                  <a:srgbClr val="002060"/>
                </a:solidFill>
              </a:rPr>
              <a:t>(PC E LIM )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900" b="1" dirty="0">
                <a:solidFill>
                  <a:srgbClr val="002060"/>
                </a:solidFill>
              </a:rPr>
              <a:t>AULA DOVE SVOLGERE PERCORSI DIDATTICI INDIVIDUALIZZATI PROGRAMMATI PER I BAMBINI CON BISOGNI EDUCATIVI SPECIALI 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7" name="Segnaposto immagine 6" descr="Immagine che contiene parete, interni, tavolo, pavimento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r="10451"/>
          <a:stretch>
            <a:fillRect/>
          </a:stretch>
        </p:blipFill>
        <p:spPr>
          <a:xfrm>
            <a:off x="276571" y="529603"/>
            <a:ext cx="4865272" cy="5720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magine 1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/>
            </a:extLst>
          </a:blip>
          <a:stretch>
            <a:fillRect/>
          </a:stretch>
        </p:blipFill>
        <p:spPr>
          <a:xfrm rot="21406785">
            <a:off x="975909" y="621471"/>
            <a:ext cx="861182" cy="10287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558" name="Segnaposto immagine 19" descr="Immagine che contiene monitor, elettronico, interni, schermo&#10;&#10;Descrizione generata automaticamente"/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1538"/>
          <a:stretch>
            <a:fillRect/>
          </a:stretch>
        </p:blipFill>
        <p:spPr>
          <a:xfrm>
            <a:off x="5367338" y="3154363"/>
            <a:ext cx="3473450" cy="2743200"/>
          </a:xfrm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559" name="Segnaposto immagine 28" descr="Immagine che contiene interni, parete, pavimento, stanza&#10;&#10;Descrizione generata automaticamente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0" b="17860"/>
          <a:stretch>
            <a:fillRect/>
          </a:stretch>
        </p:blipFill>
        <p:spPr>
          <a:xfrm>
            <a:off x="5348288" y="193675"/>
            <a:ext cx="3492500" cy="2743200"/>
          </a:xfrm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1" name="Immagine 3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968">
            <a:off x="1187976" y="4292249"/>
            <a:ext cx="1824169" cy="230703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magine 2" descr="Immagine che contiene clipart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06" y="6114867"/>
            <a:ext cx="1151844" cy="624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>
          <a:xfrm>
            <a:off x="1166813" y="-146050"/>
            <a:ext cx="10058400" cy="1219200"/>
          </a:xfrm>
        </p:spPr>
        <p:txBody>
          <a:bodyPr/>
          <a:lstStyle/>
          <a:p>
            <a:pPr algn="ctr"/>
            <a:r>
              <a:rPr lang="it-IT" altLang="it-IT" sz="4400" b="1" smtClean="0">
                <a:solidFill>
                  <a:srgbClr val="0070C0"/>
                </a:solidFill>
              </a:rPr>
              <a:t>LA NOSTRA SALA DA PRANZO</a:t>
            </a:r>
          </a:p>
        </p:txBody>
      </p:sp>
      <p:pic>
        <p:nvPicPr>
          <p:cNvPr id="4" name="Immagine 3" descr="Immagine che contiene interni, parete, paviment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/>
          <a:stretch/>
        </p:blipFill>
        <p:spPr>
          <a:xfrm rot="5400000">
            <a:off x="358415" y="1332728"/>
            <a:ext cx="5328597" cy="5101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 descr="Immagine che contiene interni, tavolo, soffitto, parete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2"/>
          <a:stretch/>
        </p:blipFill>
        <p:spPr>
          <a:xfrm>
            <a:off x="6355215" y="1219200"/>
            <a:ext cx="5364844" cy="53285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 descr="Immagine che contiene interni, tavolo, cib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77">
            <a:off x="61542" y="850374"/>
            <a:ext cx="2210890" cy="2042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Immagine che contiene cibo, piatt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44" y="5365961"/>
            <a:ext cx="1838413" cy="11818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</a:rPr>
              <a:t>SCUOLA DELL’INFANZIA LORIS MALAGUZZI </a:t>
            </a:r>
            <a:br>
              <a:rPr lang="it-IT" b="1" dirty="0">
                <a:solidFill>
                  <a:srgbClr val="002060"/>
                </a:solidFill>
              </a:rPr>
            </a:br>
            <a:r>
              <a:rPr lang="it-IT" b="1" dirty="0">
                <a:solidFill>
                  <a:srgbClr val="002060"/>
                </a:solidFill>
              </a:rPr>
              <a:t>VIA TOSCANA , 2 MARTELLAGO – VENEZIA </a:t>
            </a:r>
            <a:br>
              <a:rPr lang="it-IT" b="1" dirty="0">
                <a:solidFill>
                  <a:srgbClr val="002060"/>
                </a:solidFill>
              </a:rPr>
            </a:br>
            <a:r>
              <a:rPr lang="it-IT" b="1" dirty="0">
                <a:solidFill>
                  <a:srgbClr val="002060"/>
                </a:solidFill>
              </a:rPr>
              <a:t>TEL.041 5403025 </a:t>
            </a:r>
            <a:endParaRPr lang="it-IT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Segnaposto immagine 9" descr="Immagine che contiene interni, parete, pavimento, edifici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1667"/>
          <a:stretch>
            <a:fillRect/>
          </a:stretch>
        </p:blipFill>
        <p:spPr>
          <a:xfrm rot="5400000">
            <a:off x="438264" y="1248091"/>
            <a:ext cx="2204861" cy="215695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00808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Rettangolo 3"/>
          <p:cNvSpPr>
            <a:spLocks noChangeArrowheads="1"/>
          </p:cNvSpPr>
          <p:nvPr/>
        </p:nvSpPr>
        <p:spPr bwMode="auto">
          <a:xfrm>
            <a:off x="2955925" y="1674813"/>
            <a:ext cx="44783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r>
              <a:rPr lang="it-IT" altLang="it-IT" b="1">
                <a:solidFill>
                  <a:srgbClr val="002060"/>
                </a:solidFill>
              </a:rPr>
              <a:t>ORARIO DI FUNZIONAMENTO:</a:t>
            </a:r>
          </a:p>
          <a:p>
            <a:r>
              <a:rPr lang="it-IT" altLang="it-IT" b="1">
                <a:solidFill>
                  <a:srgbClr val="002060"/>
                </a:solidFill>
              </a:rPr>
              <a:t>DALLE ORE 8.00 ALLE ORE 16.00 </a:t>
            </a:r>
          </a:p>
          <a:p>
            <a:r>
              <a:rPr lang="it-IT" altLang="it-IT" b="1">
                <a:solidFill>
                  <a:srgbClr val="002060"/>
                </a:solidFill>
              </a:rPr>
              <a:t>DAL LUNEDÌ AL VENERDÌ </a:t>
            </a:r>
          </a:p>
          <a:p>
            <a:r>
              <a:rPr lang="it-IT" altLang="it-IT" b="1">
                <a:solidFill>
                  <a:srgbClr val="002060"/>
                </a:solidFill>
              </a:rPr>
              <a:t>SERVIZIO SCUOLABUS COMUNALE </a:t>
            </a:r>
          </a:p>
          <a:p>
            <a:pPr algn="ctr"/>
            <a:endParaRPr lang="it-IT" altLang="it-IT" b="1">
              <a:solidFill>
                <a:srgbClr val="002060"/>
              </a:solidFill>
            </a:endParaRPr>
          </a:p>
          <a:p>
            <a:pPr algn="ctr"/>
            <a:endParaRPr lang="it-IT" altLang="it-IT"/>
          </a:p>
        </p:txBody>
      </p:sp>
      <p:pic>
        <p:nvPicPr>
          <p:cNvPr id="5" name="Segnaposto immagine 1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8389"/>
          <a:stretch>
            <a:fillRect/>
          </a:stretch>
        </p:blipFill>
        <p:spPr>
          <a:xfrm>
            <a:off x="604877" y="3824765"/>
            <a:ext cx="2014297" cy="205920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6" name="Rettangolo 5"/>
          <p:cNvSpPr>
            <a:spLocks noChangeArrowheads="1"/>
          </p:cNvSpPr>
          <p:nvPr/>
        </p:nvSpPr>
        <p:spPr bwMode="auto">
          <a:xfrm>
            <a:off x="3046413" y="3852863"/>
            <a:ext cx="548798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r>
              <a:rPr lang="it-IT" altLang="it-IT" sz="2000" b="1" u="sng">
                <a:solidFill>
                  <a:srgbClr val="FF0000"/>
                </a:solidFill>
              </a:rPr>
              <a:t>PERSONALE</a:t>
            </a:r>
          </a:p>
          <a:p>
            <a:r>
              <a:rPr lang="it-IT" altLang="it-IT" b="1">
                <a:solidFill>
                  <a:srgbClr val="FF0000"/>
                </a:solidFill>
              </a:rPr>
              <a:t>INSEGNANTI DI:</a:t>
            </a:r>
          </a:p>
          <a:p>
            <a:r>
              <a:rPr lang="it-IT" altLang="it-IT" b="1">
                <a:solidFill>
                  <a:srgbClr val="FF0000"/>
                </a:solidFill>
              </a:rPr>
              <a:t>SEZIONE </a:t>
            </a:r>
          </a:p>
          <a:p>
            <a:r>
              <a:rPr lang="it-IT" altLang="it-IT" b="1">
                <a:solidFill>
                  <a:srgbClr val="FF0000"/>
                </a:solidFill>
              </a:rPr>
              <a:t>SOSTEGNO</a:t>
            </a:r>
          </a:p>
          <a:p>
            <a:r>
              <a:rPr lang="it-IT" altLang="it-IT" b="1">
                <a:solidFill>
                  <a:srgbClr val="FF0000"/>
                </a:solidFill>
              </a:rPr>
              <a:t>RELIGIONE CATTOLICA </a:t>
            </a:r>
          </a:p>
          <a:p>
            <a:endParaRPr lang="it-IT" altLang="it-IT" sz="800" b="1">
              <a:solidFill>
                <a:srgbClr val="FF0000"/>
              </a:solidFill>
            </a:endParaRPr>
          </a:p>
          <a:p>
            <a:r>
              <a:rPr lang="it-IT" altLang="it-IT" b="1">
                <a:solidFill>
                  <a:srgbClr val="FF0000"/>
                </a:solidFill>
              </a:rPr>
              <a:t>COLLABORATORI SCOLASTICI </a:t>
            </a:r>
          </a:p>
          <a:p>
            <a:endParaRPr lang="it-IT" altLang="it-IT" sz="800" b="1">
              <a:solidFill>
                <a:srgbClr val="FF0000"/>
              </a:solidFill>
            </a:endParaRPr>
          </a:p>
          <a:p>
            <a:r>
              <a:rPr lang="it-IT" altLang="it-IT" b="1">
                <a:solidFill>
                  <a:srgbClr val="FF0000"/>
                </a:solidFill>
              </a:rPr>
              <a:t>OPERATORI SOCIO SANITARI</a:t>
            </a:r>
          </a:p>
          <a:p>
            <a:r>
              <a:rPr lang="it-IT" altLang="it-IT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5607" name="Elemento grafico 12" descr="Bus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1511300"/>
            <a:ext cx="9286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Elemento grafico 14" descr="E-mai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5" y="13985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Elemento grafico 16" descr="Cornett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14128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Immagine che contiene aquilone, figlio, ragazza, pann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3000" y="1711325"/>
            <a:ext cx="754063" cy="50165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CasellaDiTesto 20">
            <a:extLst>
              <a:ext uri="{FF2B5EF4-FFF2-40B4-BE49-F238E27FC236}"/>
            </a:extLst>
          </p:cNvPr>
          <p:cNvSpPr txBox="1"/>
          <p:nvPr/>
        </p:nvSpPr>
        <p:spPr>
          <a:xfrm>
            <a:off x="7434263" y="2874963"/>
            <a:ext cx="4622800" cy="2032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+mn-lt"/>
                <a:cs typeface="+mn-cs"/>
              </a:rPr>
              <a:t>ISTITUTO COMPRENSIVO STATALE CARLO GOLDONI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+mn-lt"/>
                <a:cs typeface="+mn-cs"/>
              </a:rPr>
              <a:t>VIA TRENTO, 26 MARTELLAGO (VE)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+mn-lt"/>
                <a:cs typeface="+mn-cs"/>
              </a:rPr>
              <a:t>TEL. 0415400534/041 5401317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+mn-lt"/>
                <a:cs typeface="+mn-cs"/>
              </a:rPr>
              <a:t>FAX 0415402005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+mn-lt"/>
                <a:cs typeface="+mn-cs"/>
              </a:rPr>
              <a:t>E-MAIL </a:t>
            </a:r>
            <a:r>
              <a:rPr lang="it-IT" b="1" dirty="0">
                <a:solidFill>
                  <a:schemeClr val="accent5"/>
                </a:solidFill>
                <a:latin typeface="+mn-lt"/>
                <a:cs typeface="+mn-cs"/>
                <a:hlinkClick r:id="rId8"/>
              </a:rPr>
              <a:t>veic83800@istruzione.it</a:t>
            </a:r>
            <a:endParaRPr lang="it-IT" b="1" dirty="0">
              <a:solidFill>
                <a:schemeClr val="accent5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5"/>
                </a:solidFill>
                <a:latin typeface="+mn-lt"/>
                <a:cs typeface="+mn-cs"/>
              </a:rPr>
              <a:t>           </a:t>
            </a:r>
            <a:r>
              <a:rPr lang="it-IT" b="1" dirty="0">
                <a:solidFill>
                  <a:schemeClr val="accent5"/>
                </a:solidFill>
                <a:latin typeface="+mn-lt"/>
                <a:cs typeface="+mn-cs"/>
                <a:hlinkClick r:id="rId9"/>
              </a:rPr>
              <a:t>veic838006@pec.istruzione.it</a:t>
            </a:r>
            <a:r>
              <a:rPr lang="it-IT" b="1" dirty="0">
                <a:solidFill>
                  <a:schemeClr val="accent5"/>
                </a:solidFill>
                <a:latin typeface="+mn-lt"/>
                <a:cs typeface="+mn-cs"/>
              </a:rPr>
              <a:t>  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" b="1451"/>
          <a:stretch/>
        </p:blipFill>
        <p:spPr>
          <a:xfrm>
            <a:off x="294820" y="490330"/>
            <a:ext cx="11629030" cy="5830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sterni, cielo, terra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581" r="-116" b="7002"/>
          <a:stretch/>
        </p:blipFill>
        <p:spPr>
          <a:xfrm>
            <a:off x="378580" y="493643"/>
            <a:ext cx="11434840" cy="5870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lbero, esterni, cielo, strada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13" y="245387"/>
            <a:ext cx="5461743" cy="4611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magine 14" descr="Immagine che contiene edificio, interni, parete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5"/>
          <a:stretch/>
        </p:blipFill>
        <p:spPr>
          <a:xfrm rot="5400000">
            <a:off x="792472" y="-179717"/>
            <a:ext cx="4611536" cy="5461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7" b="35905"/>
          <a:stretch/>
        </p:blipFill>
        <p:spPr>
          <a:xfrm>
            <a:off x="4419670" y="5595359"/>
            <a:ext cx="3257590" cy="1017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b="68804"/>
          <a:stretch/>
        </p:blipFill>
        <p:spPr>
          <a:xfrm>
            <a:off x="8013174" y="5196616"/>
            <a:ext cx="3637793" cy="1017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7"/>
          <a:stretch/>
        </p:blipFill>
        <p:spPr>
          <a:xfrm>
            <a:off x="541033" y="5149569"/>
            <a:ext cx="3542724" cy="1064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>
          <a:xfrm>
            <a:off x="1338263" y="-344488"/>
            <a:ext cx="10177462" cy="1801813"/>
          </a:xfrm>
        </p:spPr>
        <p:txBody>
          <a:bodyPr/>
          <a:lstStyle/>
          <a:p>
            <a:pPr algn="ctr"/>
            <a:r>
              <a:rPr lang="it-IT" altLang="it-IT" sz="3600" b="1" smtClean="0">
                <a:solidFill>
                  <a:srgbClr val="002060"/>
                </a:solidFill>
              </a:rPr>
              <a:t>LA SCUOLA DELL’INFANZIA È LA PRIMA SCUOLA DEI BAMBINI E DELLE BAMBINE </a:t>
            </a:r>
            <a:endParaRPr lang="it-IT" altLang="it-IT" sz="3600" smtClean="0"/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>
          <a:xfrm>
            <a:off x="2941638" y="1457325"/>
            <a:ext cx="8799512" cy="4498975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 smtClean="0"/>
          </a:p>
          <a:p>
            <a:pPr>
              <a:spcBef>
                <a:spcPct val="0"/>
              </a:spcBef>
            </a:pPr>
            <a:endParaRPr lang="it-IT" altLang="it-IT" smtClean="0"/>
          </a:p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2292" name="Rettangolo 3"/>
          <p:cNvSpPr>
            <a:spLocks noChangeArrowheads="1"/>
          </p:cNvSpPr>
          <p:nvPr/>
        </p:nvSpPr>
        <p:spPr bwMode="auto">
          <a:xfrm>
            <a:off x="2941638" y="1720850"/>
            <a:ext cx="84026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/>
            <a:r>
              <a:rPr lang="it-IT" altLang="it-IT" sz="2400" b="1">
                <a:solidFill>
                  <a:srgbClr val="002060"/>
                </a:solidFill>
              </a:rPr>
              <a:t>Nella scuola dell’infanzia L. Malaguzzi sono adottate pratiche educative che pongono il bambino al centro del proprio apprendimento. </a:t>
            </a:r>
            <a:br>
              <a:rPr lang="it-IT" altLang="it-IT" sz="2400" b="1">
                <a:solidFill>
                  <a:srgbClr val="002060"/>
                </a:solidFill>
              </a:rPr>
            </a:br>
            <a:r>
              <a:rPr lang="it-IT" altLang="it-IT" sz="2400" b="1">
                <a:solidFill>
                  <a:srgbClr val="002060"/>
                </a:solidFill>
              </a:rPr>
              <a:t>Il bambino viene stimolato a fare, ad agire e a pensare attraverso situazioni concrete che lo coinvolgono fisicamente ed emotivamente. Situazioni che lo conducono di esperienza in esperienza ad aumentare e approfondire le sue conoscenze (sapere) e le sue competenze (saper fare).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325" y="-212725"/>
            <a:ext cx="6858000" cy="19494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accent5">
                    <a:lumMod val="75000"/>
                  </a:schemeClr>
                </a:solidFill>
              </a:rPr>
              <a:t>In tale scuola si cura:</a:t>
            </a:r>
            <a:br>
              <a:rPr lang="it-IT" sz="4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it-IT" sz="4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8313" y="1252538"/>
            <a:ext cx="9077325" cy="5426075"/>
          </a:xfrm>
        </p:spPr>
        <p:txBody>
          <a:bodyPr>
            <a:normAutofit/>
          </a:bodyPr>
          <a:lstStyle/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L’accoglienza. Il sentirsi attesi e lo star bene dentro al contesto di relazioni e di esperienze.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L’identità. Passaggio dall’identità familiare all’identità sociale e culturale.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L’autonomia. Muoversi con disinvoltura e autosufficienza per gestire momenti diversi della giornata.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L’educazione alla cittadinanza. Scoprire gli altri, i loro bisogni. Riconoscere diritti e doveri.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La conquista della capacità di lavorare e riflettere sulle esperienze vissute utilizzando linguaggi diversi, quelli che il pedagogista L. Malaguzzi chiamava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4000" b="1" dirty="0">
                <a:solidFill>
                  <a:schemeClr val="accent5">
                    <a:lumMod val="75000"/>
                  </a:schemeClr>
                </a:solidFill>
              </a:rPr>
              <a:t>“I 100 linguaggi dei bambini”.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1461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6000" b="1" dirty="0">
                <a:solidFill>
                  <a:schemeClr val="accent3"/>
                </a:solidFill>
              </a:rPr>
              <a:t>IL NOSTRO GIARDINO </a:t>
            </a:r>
          </a:p>
        </p:txBody>
      </p:sp>
      <p:pic>
        <p:nvPicPr>
          <p:cNvPr id="3" name="Segnaposto contenuto 2" descr="Immagine che contiene esterni, cielo, albero, edificio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5"/>
          <a:stretch/>
        </p:blipFill>
        <p:spPr>
          <a:xfrm rot="5400000">
            <a:off x="4625653" y="1342650"/>
            <a:ext cx="2455049" cy="228541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Immagine 4" descr="Immagine che contiene albero, edificio, esterni, via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5"/>
          <a:stretch/>
        </p:blipFill>
        <p:spPr>
          <a:xfrm rot="5400000">
            <a:off x="112851" y="1339097"/>
            <a:ext cx="4465983" cy="408104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magine 7" descr="Immagine che contiene edifici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2114" y="1877932"/>
            <a:ext cx="5365870" cy="390326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magine 8" descr="Immagine che contiene albero, esterni, edificio, via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2387" y="4067322"/>
            <a:ext cx="2604938" cy="228541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esterni, cielo, erba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378856"/>
            <a:ext cx="5141844" cy="590891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808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Immagine 4" descr="Immagine che contiene albero, cielo, esterni, luce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0614" y="736958"/>
            <a:ext cx="5986276" cy="514184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magine 6" descr="Immagine che contiene sport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74" y="4859395"/>
            <a:ext cx="1017941" cy="1017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 descr="Immagine che contiene sport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72" y="4859395"/>
            <a:ext cx="1017941" cy="1017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magine 10" descr="Immagine che contiene sport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41" y="4859395"/>
            <a:ext cx="1017941" cy="1017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magine 12" descr="Immagine che contiene calci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9" y="4731026"/>
            <a:ext cx="1884732" cy="1060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magine 14" descr="Immagine che contiene cielo, camion, giallo, automobile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990" y="4717775"/>
            <a:ext cx="2040835" cy="1073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1"/>
          <a:stretch/>
        </p:blipFill>
        <p:spPr>
          <a:xfrm rot="5400000">
            <a:off x="554187" y="266775"/>
            <a:ext cx="5315405" cy="5523891"/>
          </a:xfrm>
          <a:prstGeom prst="roundRect">
            <a:avLst>
              <a:gd name="adj" fmla="val 11111"/>
            </a:avLst>
          </a:prstGeom>
          <a:ln w="190500" cap="rnd">
            <a:solidFill>
              <a:srgbClr val="92D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Immagine 4" descr="Immagine che contiene cielo, giocattolo, esterni, LEG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6"/>
          <a:stretch/>
        </p:blipFill>
        <p:spPr>
          <a:xfrm rot="5400000">
            <a:off x="6462250" y="425899"/>
            <a:ext cx="5257347" cy="526370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magine 6" descr="Immagine che contiene forbici, strumento, tavol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/>
            </a:extLst>
          </a:blip>
          <a:stretch>
            <a:fillRect/>
          </a:stretch>
        </p:blipFill>
        <p:spPr>
          <a:xfrm>
            <a:off x="5514887" y="5155096"/>
            <a:ext cx="1597692" cy="1496251"/>
          </a:xfrm>
          <a:prstGeom prst="roundRect">
            <a:avLst>
              <a:gd name="adj" fmla="val 16667"/>
            </a:avLst>
          </a:prstGeom>
          <a:ln w="1905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655638" y="134938"/>
            <a:ext cx="10058400" cy="1219200"/>
          </a:xfrm>
        </p:spPr>
        <p:txBody>
          <a:bodyPr/>
          <a:lstStyle/>
          <a:p>
            <a:pPr algn="ctr"/>
            <a:r>
              <a:rPr lang="it-IT" altLang="it-IT" sz="2800" b="1" smtClean="0">
                <a:solidFill>
                  <a:srgbClr val="002060"/>
                </a:solidFill>
              </a:rPr>
              <a:t>…E IL NOSTRO GIARDINO,IN OGNI STAGIONE, DIVENTA UNO SPAZIO PER GIOCARE, ESPLORARE,CONOSCERE E SPERIMENTARE !!!</a:t>
            </a:r>
          </a:p>
        </p:txBody>
      </p:sp>
      <p:pic>
        <p:nvPicPr>
          <p:cNvPr id="6" name="Segnaposto contenuto 5" descr="Immagine che contiene albero, esterni, cielo, via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9731">
            <a:off x="880643" y="3872369"/>
            <a:ext cx="2878532" cy="2158898"/>
          </a:xfr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magine 9" descr="Immagine che contiene fiore, pianta, arenaria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701">
            <a:off x="7780803" y="3798238"/>
            <a:ext cx="3994511" cy="2245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66FF3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magine 11" descr="Immagine che contiene cielo, esterni, nuvoloso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-2265" r="3581" b="2265"/>
          <a:stretch/>
        </p:blipFill>
        <p:spPr>
          <a:xfrm rot="1333384">
            <a:off x="7412252" y="1850560"/>
            <a:ext cx="2966321" cy="1754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magine 15" descr="Immagine che contiene albero, esterni, cielo, pianta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2" y="1676912"/>
            <a:ext cx="3094891" cy="1530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Segnaposto contenuto 4" descr="Immagine che contiene albero, esterni, neve, cielo&#10;&#10;Descrizione generata automaticamente">
            <a:extLst>
              <a:ext uri="{FF2B5EF4-FFF2-40B4-BE49-F238E27FC236}"/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92" y="1676912"/>
            <a:ext cx="3184332" cy="4187825"/>
          </a:xfr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tema naturale, modello con paesaggio illustrato (widescreen)</Template>
  <TotalTime>518</TotalTime>
  <Words>318</Words>
  <Application>Microsoft Office PowerPoint</Application>
  <PresentationFormat>Personalizzato</PresentationFormat>
  <Paragraphs>72</Paragraphs>
  <Slides>18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Segoe Print</vt:lpstr>
      <vt:lpstr>Arial</vt:lpstr>
      <vt:lpstr>Illustrazione natura 16x9</vt:lpstr>
      <vt:lpstr>ISTITUTO COMPRENSIVO C.GOLDONI  SCUOLA DELL’INFANZIA  LORIS MALAGUZZI</vt:lpstr>
      <vt:lpstr>Presentazione standard di PowerPoint</vt:lpstr>
      <vt:lpstr>Presentazione standard di PowerPoint</vt:lpstr>
      <vt:lpstr>LA SCUOLA DELL’INFANZIA È LA PRIMA SCUOLA DEI BAMBINI E DELLE BAMBINE </vt:lpstr>
      <vt:lpstr>In tale scuola si cura: </vt:lpstr>
      <vt:lpstr>IL NOSTRO GIARDINO </vt:lpstr>
      <vt:lpstr>Presentazione standard di PowerPoint</vt:lpstr>
      <vt:lpstr>Presentazione standard di PowerPoint</vt:lpstr>
      <vt:lpstr>…E IL NOSTRO GIARDINO,IN OGNI STAGIONE, DIVENTA UNO SPAZIO PER GIOCARE, ESPLORARE,CONOSCERE E SPERIMENTARE !!!</vt:lpstr>
      <vt:lpstr>LE NOSTRE AULE </vt:lpstr>
      <vt:lpstr>ALTRE TRE AULE …</vt:lpstr>
      <vt:lpstr>LA SALA  DEL MOVIMENTO</vt:lpstr>
      <vt:lpstr>COMUNICARE - CREARE - PENSARE </vt:lpstr>
      <vt:lpstr>LA  SALA GIOCHI </vt:lpstr>
      <vt:lpstr> LA  BIBLIOTECA   </vt:lpstr>
      <vt:lpstr>LA NOSTRA SALA DA PRANZO</vt:lpstr>
      <vt:lpstr>SCUOLA DELL’INFANZIA LORIS MALAGUZZI  VIA TOSCANA , 2 MARTELLAGO – VENEZIA  TEL.041 5403025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C.GOLDONI  SCUOLA DELL’INFANZIA  LORIS MALAGUZZI</dc:title>
  <dc:creator>maria luisa maccatrozzo</dc:creator>
  <cp:lastModifiedBy>Mary</cp:lastModifiedBy>
  <cp:revision>61</cp:revision>
  <dcterms:created xsi:type="dcterms:W3CDTF">2019-02-24T13:59:30Z</dcterms:created>
  <dcterms:modified xsi:type="dcterms:W3CDTF">2019-03-12T17:15:23Z</dcterms:modified>
</cp:coreProperties>
</file>